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ECFF"/>
    <a:srgbClr val="33CCCC"/>
    <a:srgbClr val="1BDBE5"/>
    <a:srgbClr val="33CC33"/>
    <a:srgbClr val="00FF99"/>
    <a:srgbClr val="3399FF"/>
    <a:srgbClr val="1FB3E1"/>
    <a:srgbClr val="00CC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4210-76AC-4379-8A31-4430E1743E6B}" type="datetimeFigureOut">
              <a:rPr lang="fr-CA" smtClean="0"/>
              <a:pPr/>
              <a:t>2017-04-19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08A6F-AFC5-471C-80F9-5084A29ABDD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0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08A6F-AFC5-471C-80F9-5084A29ABDDA}" type="slidenum">
              <a:rPr lang="fr-CA" smtClean="0"/>
              <a:pPr/>
              <a:t>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4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896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890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548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270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253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93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012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034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576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315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8236-6313-4A79-A59E-96D9C4DA7111}" type="datetimeFigureOut">
              <a:rPr lang="en-CA" smtClean="0"/>
              <a:pPr/>
              <a:t>19/04/2017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9C60-EC77-4523-905D-4928CB3D00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72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hgate.com/discount/real-looking-artificial-flowers-on-sale.html" TargetMode="External"/><Relationship Id="rId13" Type="http://schemas.openxmlformats.org/officeDocument/2006/relationships/hyperlink" Target="http://il8.picdn.net/shutterstock/videos/710368/thumb/1.jpg" TargetMode="External"/><Relationship Id="rId18" Type="http://schemas.openxmlformats.org/officeDocument/2006/relationships/hyperlink" Target="https://upload.wikimedia.org/wikipedia/commons/thumb/b/b0/Alchemy_air_symbol.svg/2000px-Alchemy_air_symbol.svg.png" TargetMode="External"/><Relationship Id="rId26" Type="http://schemas.openxmlformats.org/officeDocument/2006/relationships/hyperlink" Target="http://emblemsbattlefield.com/uploads/posts/2014/10/philosopher-s-stone_1.jpg" TargetMode="External"/><Relationship Id="rId3" Type="http://schemas.openxmlformats.org/officeDocument/2006/relationships/hyperlink" Target="https://www.dreamstime.com/stock-image-cycle-four-seasons-image27351621" TargetMode="External"/><Relationship Id="rId21" Type="http://schemas.openxmlformats.org/officeDocument/2006/relationships/hyperlink" Target="http://image.wikifoundry.com/image/1/wEH3OLnMwC0LRzd9hNsSqg34876" TargetMode="External"/><Relationship Id="rId7" Type="http://schemas.openxmlformats.org/officeDocument/2006/relationships/hyperlink" Target="https://www.pinterest.com/funwithmandarin/cherry-blossom/" TargetMode="External"/><Relationship Id="rId12" Type="http://schemas.openxmlformats.org/officeDocument/2006/relationships/hyperlink" Target="https://memoire-de-marmite.fr/2010/11/16/cuisine-civet-de-lievre-grand-mere/" TargetMode="External"/><Relationship Id="rId17" Type="http://schemas.openxmlformats.org/officeDocument/2006/relationships/hyperlink" Target="https://sciencenotes.org/wp-content/uploads/2014/06/Alchemy_water.png" TargetMode="External"/><Relationship Id="rId25" Type="http://schemas.openxmlformats.org/officeDocument/2006/relationships/hyperlink" Target="http://pre13.deviantart.net/e9e8/th/pre/i/2011/177/7/7/sorcerer__s_philosopher__s_stone_by_zlurpo-d3k49q7.jpg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://1.bp.blogspot.com/-fpVr5I83awQ/Ul5XcYHmy3I/AAAAAAAACvU/gh0FTEV38qE/s1600/f10216799a17c9e6d0f3b8dacf6239f8.jpg" TargetMode="External"/><Relationship Id="rId20" Type="http://schemas.openxmlformats.org/officeDocument/2006/relationships/hyperlink" Target="https://upload.wikimedia.org/wikipedia/commons/thumb/4/4c/Alchemy_fire_symbol.svg/2000px-Alchemy_fire_symbol.sv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m/explore/tulip-flower-pictures/" TargetMode="External"/><Relationship Id="rId11" Type="http://schemas.openxmlformats.org/officeDocument/2006/relationships/hyperlink" Target="http://www.leconomistemaghrebin.com/2014/09/24/tunis-recolte-cereales-hausse/" TargetMode="External"/><Relationship Id="rId24" Type="http://schemas.openxmlformats.org/officeDocument/2006/relationships/hyperlink" Target="https://sciencenotes.org/wp-content/uploads/2014/06/Mercury_Alchemy_Symbol-150x300.png" TargetMode="External"/><Relationship Id="rId5" Type="http://schemas.openxmlformats.org/officeDocument/2006/relationships/hyperlink" Target="https://www.gralon.net/articles/gastronomie-et-alimentation/alimentation/article-la-viande-d-agneau---comment-la-choisir-et-la-cuire-7037.htm" TargetMode="External"/><Relationship Id="rId15" Type="http://schemas.openxmlformats.org/officeDocument/2006/relationships/hyperlink" Target="https://upload.wikimedia.org/wikipedia/commons/thumb/1/16/Alchemy_earth_symbol.svg/2000px-Alchemy_earth_symbol.svg.png" TargetMode="External"/><Relationship Id="rId23" Type="http://schemas.openxmlformats.org/officeDocument/2006/relationships/hyperlink" Target="https://upload.wikimedia.org/wikipedia/commons/thumb/e/ea/Salt_symbol_(alchemy).svg/2000px-Salt_symbol_(alchemy).svg.png" TargetMode="External"/><Relationship Id="rId10" Type="http://schemas.openxmlformats.org/officeDocument/2006/relationships/hyperlink" Target="http://wonderopolis.org/wonder/what-is-a-cornucopia" TargetMode="External"/><Relationship Id="rId19" Type="http://schemas.openxmlformats.org/officeDocument/2006/relationships/hyperlink" Target="https://upload.wikimedia.org/wikipedia/en/7/7d/ReedAriel.jpg" TargetMode="External"/><Relationship Id="rId4" Type="http://schemas.openxmlformats.org/officeDocument/2006/relationships/hyperlink" Target="https://thetechjournal.com/science/slow-aging.xhtml/attachment/human-life-cycle" TargetMode="External"/><Relationship Id="rId9" Type="http://schemas.openxmlformats.org/officeDocument/2006/relationships/hyperlink" Target="http://eskipaper.com/fire-breathing-dragon.html" TargetMode="External"/><Relationship Id="rId14" Type="http://schemas.openxmlformats.org/officeDocument/2006/relationships/hyperlink" Target="https://s-media-cache-ak0.pinimg.com/originals/ce/37/14/ce3714f40f44fcaeb05396cf29ed5c2e.gif" TargetMode="External"/><Relationship Id="rId22" Type="http://schemas.openxmlformats.org/officeDocument/2006/relationships/hyperlink" Target="https://upload.wikimedia.org/wikipedia/commons/thumb/f/f6/Sulphur.svg/40px-Sulphur.svg.png" TargetMode="External"/><Relationship Id="rId27" Type="http://schemas.openxmlformats.org/officeDocument/2006/relationships/hyperlink" Target="http://static4.fjcdn.com/thumbnails/comments/Come+on+you+don+t+need+to+lie+it+s+obvious+than+_03c4b29025d07f373b3cbbfd0524acd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quatre saisons, les </a:t>
            </a:r>
            <a:r>
              <a:rPr lang="en-CA" dirty="0"/>
              <a:t>éléments et l`alchimie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Par Nova et Wei-An</a:t>
            </a:r>
          </a:p>
        </p:txBody>
      </p:sp>
    </p:spTree>
    <p:extLst>
      <p:ext uri="{BB962C8B-B14F-4D97-AF65-F5344CB8AC3E}">
        <p14:creationId xmlns:p14="http://schemas.microsoft.com/office/powerpoint/2010/main" val="99827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1112" y="407582"/>
            <a:ext cx="633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L’air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722" y="127228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Association comme élément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Associé avec printemps.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Souffle de la vie.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tranquillité d’être en vie.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Dans l’alchimie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Moite et chaud.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 processus entre la purification et l’état pur.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Utiliser pour représenter le fer.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Masculine.</a:t>
            </a:r>
          </a:p>
        </p:txBody>
      </p:sp>
      <p:pic>
        <p:nvPicPr>
          <p:cNvPr id="3074" name="Picture 2" descr="Image result for air symbol alch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22" y="301451"/>
            <a:ext cx="4058696" cy="405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en/7/7d/ReedAri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166" y="4045941"/>
            <a:ext cx="2072053" cy="26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c.photoshelter.com/img-get/I0000e2mIhJ.BadU/s/880/880/KWO-080614305-Kaiseradl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98" y="4309492"/>
            <a:ext cx="3436461" cy="22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3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FC000"/>
            </a:gs>
            <a:gs pos="17000">
              <a:srgbClr val="FF0000"/>
            </a:gs>
            <a:gs pos="93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425" y="272168"/>
            <a:ext cx="633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597" y="1073815"/>
            <a:ext cx="60466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Association comme élément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Associé avec l’été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sécurité, la chaleur.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L’espère.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 danger et chaos.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Pleine d’énergie; rajeunissement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Dans l’alchimie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 et chaud.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dernière étape d’une transformation.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purification d’une substance.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629" y="5623465"/>
            <a:ext cx="5979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Utiliser pour représenter le plomb.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Masculine.</a:t>
            </a:r>
          </a:p>
        </p:txBody>
      </p:sp>
      <p:pic>
        <p:nvPicPr>
          <p:cNvPr id="4098" name="Picture 2" descr="Image result for fire alch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07" y="128758"/>
            <a:ext cx="3847681" cy="38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ire salamander my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77" y="4295030"/>
            <a:ext cx="2451589" cy="22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4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7030A0"/>
            </a:gs>
            <a:gs pos="5500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4092" y="470846"/>
            <a:ext cx="633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Tria Prima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456" y="2429780"/>
            <a:ext cx="3338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Mercure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Les liquides.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Fluidité.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Âme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3170" y="2429780"/>
            <a:ext cx="4935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Soufre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Chaleur.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Les gaz.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Esprit.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9005" y="4044145"/>
            <a:ext cx="4935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Matière base.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Invisible mais, partout.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Image result for salt alchemical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9" y="2396472"/>
            <a:ext cx="1401096" cy="14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rcury alchemical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8" y="815415"/>
            <a:ext cx="766436" cy="15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Sulphur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761" y="1005632"/>
            <a:ext cx="865414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5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0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hilosopher's st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75" y="1989472"/>
            <a:ext cx="38735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4743" y="515720"/>
            <a:ext cx="633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Pierre Philosophale</a:t>
            </a:r>
          </a:p>
        </p:txBody>
      </p:sp>
      <p:pic>
        <p:nvPicPr>
          <p:cNvPr id="2052" name="Picture 4" descr="Image result for philosopher's st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95" y="3832522"/>
            <a:ext cx="2016125" cy="24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hilosopher's stone liqu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884" y="1567460"/>
            <a:ext cx="3159830" cy="17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853" y="1453604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Peut être un: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Poudre.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Pierre.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Liquide.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759" y="3169642"/>
            <a:ext cx="39078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Transforme des métaux en or.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Élixir de vie.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Représente la vie éternelle.</a:t>
            </a:r>
          </a:p>
        </p:txBody>
      </p:sp>
    </p:spTree>
    <p:extLst>
      <p:ext uri="{BB962C8B-B14F-4D97-AF65-F5344CB8AC3E}">
        <p14:creationId xmlns:p14="http://schemas.microsoft.com/office/powerpoint/2010/main" val="344658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Bibliographies (photos)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471917"/>
            <a:ext cx="4473388" cy="4678269"/>
          </a:xfrm>
        </p:spPr>
        <p:txBody>
          <a:bodyPr>
            <a:normAutofit fontScale="40000" lnSpcReduction="20000"/>
          </a:bodyPr>
          <a:lstStyle/>
          <a:p>
            <a:r>
              <a:rPr lang="en-CA" sz="3000" dirty="0">
                <a:hlinkClick r:id="rId3"/>
              </a:rPr>
              <a:t>https://www.dreamstime.com/stock-image-cycle-four-seasons-image27351621</a:t>
            </a:r>
            <a:endParaRPr lang="en-CA" sz="3000" dirty="0"/>
          </a:p>
          <a:p>
            <a:r>
              <a:rPr lang="en-CA" sz="3000" dirty="0"/>
              <a:t> </a:t>
            </a:r>
            <a:r>
              <a:rPr lang="en-CA" sz="3000" dirty="0">
                <a:hlinkClick r:id="rId4"/>
              </a:rPr>
              <a:t>https://thetechjournal.com/science/slow-aging.xhtml/attachment/human-life-cycle</a:t>
            </a:r>
            <a:endParaRPr lang="en-CA" sz="3000" dirty="0"/>
          </a:p>
          <a:p>
            <a:r>
              <a:rPr lang="en-CA" sz="3000" dirty="0"/>
              <a:t> </a:t>
            </a:r>
            <a:r>
              <a:rPr lang="en-CA" sz="3000" dirty="0">
                <a:hlinkClick r:id="rId5"/>
              </a:rPr>
              <a:t>https://www.gralon.net/articles/gastronomie-et-alimentation/alimentation/article-la-viande-d-agneau---comment-la-choisir-et-la-cuire-7037.htm</a:t>
            </a:r>
            <a:r>
              <a:rPr lang="en-CA" sz="3000" dirty="0"/>
              <a:t> </a:t>
            </a:r>
          </a:p>
          <a:p>
            <a:r>
              <a:rPr lang="en-CA" sz="3000" dirty="0">
                <a:hlinkClick r:id="rId6"/>
              </a:rPr>
              <a:t>https://www.pinterest.com/explore/tulip-flower-pictures/</a:t>
            </a:r>
            <a:r>
              <a:rPr lang="en-CA" sz="3000" dirty="0"/>
              <a:t> </a:t>
            </a:r>
          </a:p>
          <a:p>
            <a:r>
              <a:rPr lang="en-CA" sz="3000" dirty="0">
                <a:hlinkClick r:id="rId7"/>
              </a:rPr>
              <a:t>https://www.pinterest.com/funwithmandarin/cherry-blossom/</a:t>
            </a:r>
            <a:r>
              <a:rPr lang="en-CA" sz="3000" dirty="0"/>
              <a:t> </a:t>
            </a:r>
          </a:p>
          <a:p>
            <a:r>
              <a:rPr lang="en-CA" sz="3000" dirty="0">
                <a:hlinkClick r:id="rId8"/>
              </a:rPr>
              <a:t>http://www.dhgate.com/discount/real-looking-artificial-flowers-on-sale.html</a:t>
            </a:r>
            <a:r>
              <a:rPr lang="en-CA" sz="3000" dirty="0"/>
              <a:t> </a:t>
            </a:r>
          </a:p>
          <a:p>
            <a:r>
              <a:rPr lang="en-CA" sz="3000" dirty="0">
                <a:hlinkClick r:id="rId9"/>
              </a:rPr>
              <a:t>http://eskipaper.com/fire-breathing-dragon.html#gal_post_10444_fire-breathing-dragon-1.jpg</a:t>
            </a:r>
            <a:r>
              <a:rPr lang="en-CA" sz="3000" dirty="0"/>
              <a:t> </a:t>
            </a:r>
          </a:p>
          <a:p>
            <a:r>
              <a:rPr lang="en-CA" sz="3000" dirty="0">
                <a:hlinkClick r:id="rId10"/>
              </a:rPr>
              <a:t>http://wonderopolis.org/wonder/what-is-a-cornucopia</a:t>
            </a:r>
            <a:r>
              <a:rPr lang="en-CA" sz="3000" dirty="0"/>
              <a:t> </a:t>
            </a:r>
          </a:p>
          <a:p>
            <a:r>
              <a:rPr lang="en-CA" sz="3000" dirty="0">
                <a:hlinkClick r:id="rId11"/>
              </a:rPr>
              <a:t>http://www.leconomistemaghrebin.com/2014/09/24/tunis-recolte-cereales-hausse/</a:t>
            </a:r>
            <a:r>
              <a:rPr lang="en-CA" sz="3000" dirty="0"/>
              <a:t> </a:t>
            </a:r>
          </a:p>
          <a:p>
            <a:r>
              <a:rPr lang="en-CA" sz="3000" dirty="0">
                <a:hlinkClick r:id="rId12"/>
              </a:rPr>
              <a:t>https://memoire-de-marmite.fr/2010/11/16/cuisine-civet-de-lievre-grand-mere/</a:t>
            </a:r>
            <a:r>
              <a:rPr lang="en-CA" sz="3000" dirty="0"/>
              <a:t> </a:t>
            </a:r>
          </a:p>
          <a:p>
            <a:r>
              <a:rPr lang="en-CA" sz="3000" dirty="0">
                <a:hlinkClick r:id="rId13"/>
              </a:rPr>
              <a:t>http://il8.picdn.net/shutterstock/videos/710368/thumb/1.jpg</a:t>
            </a:r>
            <a:r>
              <a:rPr lang="en-CA" sz="3000" dirty="0"/>
              <a:t> </a:t>
            </a:r>
          </a:p>
          <a:p>
            <a:endParaRPr lang="en-C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925671" y="1471917"/>
            <a:ext cx="53564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14"/>
              </a:rPr>
              <a:t>https://s-media-cache-ak0.pinimg.com/originals/ce/37/14/ce3714f40f44fcaeb05396cf29ed5c2e.gif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15"/>
              </a:rPr>
              <a:t>https://upload.wikimedia.org/wikipedia/commons/thumb/1/16/Alchemy_earth_symbol.svg/2000px-Alchemy_earth_symbol.svg.png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16"/>
              </a:rPr>
              <a:t>http://1.bp.blogspot.com/-fpVr5I83awQ/Ul5XcYHmy3I/AAAAAAAACvU/gh0FTEV38qE/s1600/f10216799a17c9e6d0f3b8dacf6239f8.jpg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17"/>
              </a:rPr>
              <a:t>https://sciencenotes.org/wp-content/uploads/2014/06/Alchemy_water.png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18"/>
              </a:rPr>
              <a:t>https://upload.wikimedia.org/wikipedia/commons/thumb/b/b0/Alchemy_air_symbol.svg/2000px-Alchemy_air_symbol.svg.png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19"/>
              </a:rPr>
              <a:t>https://upload.wikimedia.org/wikipedia/en/7/7d/ReedAriel.jpg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20"/>
              </a:rPr>
              <a:t>https://upload.wikimedia.org/wikipedia/commons/thumb/4/4c/Alchemy_fire_symbol.svg/2000px-Alchemy_fire_symbol.svg.png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21"/>
              </a:rPr>
              <a:t>http://image.wikifoundry.com/image/1/wEH3OLnMwC0LRzd9hNsSqg34876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22"/>
              </a:rPr>
              <a:t>https://upload.wikimedia.org/wikipedia/commons/thumb/f/f6/Sulphur.svg/40px-Sulphur.svg.png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23"/>
              </a:rPr>
              <a:t>https://upload.wikimedia.org/wikipedia/commons/thumb/e/ea/Salt_symbol_%28alchemy%29.svg/2000px-Salt_symbol_%28alchemy%29.svg.png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24"/>
              </a:rPr>
              <a:t>https://sciencenotes.org/wp-content/uploads/2014/06/Mercury_Alchemy_Symbol-150x300.png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25"/>
              </a:rPr>
              <a:t>http://pre13.deviantart.net/e9e8/th/pre/i/2011/177/7/7/sorcerer__s_philosopher__s_stone_by_zlurpo-d3k49q7.jpg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26"/>
              </a:rPr>
              <a:t>http://emblemsbattlefield.com/uploads/posts/2014/10/philosopher-s-stone_1.jpg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hlinkClick r:id="rId27"/>
              </a:rPr>
              <a:t>http://static4.fjcdn.com/thumbnails/comments/Come+on+you+don+t+need+to+lie+it+s+obvious+than+_03c4b29025d07f373b3cbbfd0524acd0.jpg</a:t>
            </a:r>
            <a:endParaRPr lang="fr-CA" sz="1200" dirty="0"/>
          </a:p>
          <a:p>
            <a:endParaRPr lang="en-CA" sz="1000" dirty="0"/>
          </a:p>
          <a:p>
            <a:endParaRPr lang="en-CA" sz="10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046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quatre saisons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Symbole universel de</a:t>
            </a:r>
          </a:p>
          <a:p>
            <a:pPr lvl="1"/>
            <a:r>
              <a:rPr lang="fr-CA" dirty="0"/>
              <a:t>La naissance</a:t>
            </a:r>
          </a:p>
          <a:p>
            <a:pPr lvl="1"/>
            <a:r>
              <a:rPr lang="fr-CA" dirty="0"/>
              <a:t>La croissance</a:t>
            </a:r>
          </a:p>
          <a:p>
            <a:pPr lvl="1"/>
            <a:r>
              <a:rPr lang="fr-CA" dirty="0"/>
              <a:t>La mort</a:t>
            </a:r>
          </a:p>
          <a:p>
            <a:pPr lvl="1"/>
            <a:r>
              <a:rPr lang="fr-CA" dirty="0"/>
              <a:t>La renaissance</a:t>
            </a:r>
          </a:p>
          <a:p>
            <a:r>
              <a:rPr lang="fr-CA" dirty="0"/>
              <a:t>Illustre le mythe de l`éternel retour</a:t>
            </a:r>
          </a:p>
          <a:p>
            <a:r>
              <a:rPr lang="fr-CA" dirty="0"/>
              <a:t>Symbolise les perpétuels recommencements</a:t>
            </a:r>
          </a:p>
          <a:p>
            <a:r>
              <a:rPr lang="fr-CA" dirty="0"/>
              <a:t>Diversement représentées dans les arts </a:t>
            </a:r>
          </a:p>
          <a:p>
            <a:r>
              <a:rPr lang="fr-CA" dirty="0"/>
              <a:t>Applique envers pas seulement les cycle d`année, mais la vie d`homme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>
          <a:xfrm>
            <a:off x="7395114" y="365125"/>
            <a:ext cx="3777108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14023" r="10451" b="14594"/>
          <a:stretch/>
        </p:blipFill>
        <p:spPr>
          <a:xfrm>
            <a:off x="9944100" y="4033044"/>
            <a:ext cx="2247900" cy="135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>
          <a:xfrm>
            <a:off x="4327654" y="1371800"/>
            <a:ext cx="3067460" cy="19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CC33"/>
            </a:gs>
            <a:gs pos="74000">
              <a:srgbClr val="33CCCC"/>
            </a:gs>
            <a:gs pos="71000">
              <a:srgbClr val="33CCCC"/>
            </a:gs>
            <a:gs pos="100000">
              <a:srgbClr val="3399FF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Printemps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89" y="1572960"/>
            <a:ext cx="10515600" cy="4887997"/>
          </a:xfrm>
        </p:spPr>
        <p:txBody>
          <a:bodyPr>
            <a:normAutofit/>
          </a:bodyPr>
          <a:lstStyle/>
          <a:p>
            <a:r>
              <a:rPr lang="fr-CA" dirty="0"/>
              <a:t>Temps pour de</a:t>
            </a:r>
          </a:p>
          <a:p>
            <a:pPr lvl="1"/>
            <a:r>
              <a:rPr lang="fr-CA" dirty="0"/>
              <a:t>Réincarnation</a:t>
            </a:r>
          </a:p>
          <a:p>
            <a:pPr lvl="1"/>
            <a:r>
              <a:rPr lang="fr-CA" dirty="0"/>
              <a:t>Renaissance</a:t>
            </a:r>
          </a:p>
          <a:p>
            <a:pPr lvl="1"/>
            <a:r>
              <a:rPr lang="fr-CA" dirty="0"/>
              <a:t>Renouvellement</a:t>
            </a:r>
          </a:p>
          <a:p>
            <a:pPr lvl="1"/>
            <a:r>
              <a:rPr lang="fr-CA" dirty="0"/>
              <a:t>L`espoir nouveau</a:t>
            </a:r>
          </a:p>
          <a:p>
            <a:pPr lvl="1"/>
            <a:r>
              <a:rPr lang="fr-CA" dirty="0"/>
              <a:t>Nouveau commencements</a:t>
            </a:r>
          </a:p>
          <a:p>
            <a:r>
              <a:rPr lang="fr-CA" dirty="0"/>
              <a:t>Plein de promesses</a:t>
            </a:r>
          </a:p>
          <a:p>
            <a:r>
              <a:rPr lang="fr-CA" dirty="0"/>
              <a:t>Parfois représenté comme </a:t>
            </a:r>
          </a:p>
          <a:p>
            <a:pPr lvl="1"/>
            <a:r>
              <a:rPr lang="fr-CA" dirty="0"/>
              <a:t>un agneau</a:t>
            </a:r>
          </a:p>
          <a:p>
            <a:pPr lvl="1"/>
            <a:r>
              <a:rPr lang="fr-CA" dirty="0"/>
              <a:t>des fleurs</a:t>
            </a:r>
          </a:p>
          <a:p>
            <a:r>
              <a:rPr lang="fr-CA" dirty="0"/>
              <a:t>Mythologie grecque: consacré à Hermès – messager des dieux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38" y="507999"/>
            <a:ext cx="2859462" cy="389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3"/>
          <a:stretch/>
        </p:blipFill>
        <p:spPr>
          <a:xfrm>
            <a:off x="5666874" y="4373248"/>
            <a:ext cx="2567940" cy="1125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86" y="475915"/>
            <a:ext cx="4102249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FFC000"/>
            </a:gs>
            <a:gs pos="70000">
              <a:schemeClr val="accent4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38" y="437315"/>
            <a:ext cx="10515600" cy="1325563"/>
          </a:xfrm>
        </p:spPr>
        <p:txBody>
          <a:bodyPr/>
          <a:lstStyle/>
          <a:p>
            <a:r>
              <a:rPr lang="fr-CA" dirty="0"/>
              <a:t>L`été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37" y="1669214"/>
            <a:ext cx="10515600" cy="4351338"/>
          </a:xfrm>
        </p:spPr>
        <p:txBody>
          <a:bodyPr/>
          <a:lstStyle/>
          <a:p>
            <a:r>
              <a:rPr lang="fr-CA" dirty="0"/>
              <a:t>Parfois représenté en forme d`un </a:t>
            </a:r>
          </a:p>
          <a:p>
            <a:pPr lvl="1"/>
            <a:r>
              <a:rPr lang="fr-CA" dirty="0"/>
              <a:t>Dragon</a:t>
            </a:r>
          </a:p>
          <a:p>
            <a:pPr lvl="1"/>
            <a:r>
              <a:rPr lang="fr-CA" dirty="0"/>
              <a:t>Lion </a:t>
            </a:r>
          </a:p>
          <a:p>
            <a:r>
              <a:rPr lang="fr-CA" dirty="0"/>
              <a:t>En Chine, il est symbolisé par</a:t>
            </a:r>
          </a:p>
          <a:p>
            <a:pPr lvl="1"/>
            <a:r>
              <a:rPr lang="fr-CA" dirty="0"/>
              <a:t>Des lotus</a:t>
            </a:r>
          </a:p>
          <a:p>
            <a:pPr lvl="1"/>
            <a:r>
              <a:rPr lang="fr-CA" dirty="0"/>
              <a:t>Des pivoines</a:t>
            </a:r>
          </a:p>
          <a:p>
            <a:r>
              <a:rPr lang="fr-CA" dirty="0"/>
              <a:t>Mythologie grecque</a:t>
            </a:r>
          </a:p>
          <a:p>
            <a:pPr lvl="1"/>
            <a:r>
              <a:rPr lang="fr-CA" dirty="0"/>
              <a:t>consacré à Apollon – dieu solaire</a:t>
            </a:r>
          </a:p>
          <a:p>
            <a:pPr lvl="1"/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78" y="3072229"/>
            <a:ext cx="3302000" cy="330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38" y="342399"/>
            <a:ext cx="4110789" cy="25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4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6600"/>
            </a:gs>
            <a:gs pos="74000">
              <a:srgbClr val="FFC000"/>
            </a:gs>
            <a:gs pos="70000">
              <a:srgbClr val="FFC000"/>
            </a:gs>
            <a:gs pos="100000">
              <a:srgbClr val="FF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L`automne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7622"/>
            <a:ext cx="10515600" cy="5181600"/>
          </a:xfrm>
        </p:spPr>
        <p:txBody>
          <a:bodyPr>
            <a:normAutofit/>
          </a:bodyPr>
          <a:lstStyle/>
          <a:p>
            <a:r>
              <a:rPr lang="fr-CA" dirty="0"/>
              <a:t>Temps de récolte</a:t>
            </a:r>
          </a:p>
          <a:p>
            <a:r>
              <a:rPr lang="fr-CA" dirty="0"/>
              <a:t>Représenté par </a:t>
            </a:r>
          </a:p>
          <a:p>
            <a:pPr lvl="1"/>
            <a:r>
              <a:rPr lang="fr-CA" dirty="0"/>
              <a:t>corne d`abondance</a:t>
            </a:r>
          </a:p>
          <a:p>
            <a:pPr lvl="2"/>
            <a:r>
              <a:rPr lang="fr-CA" dirty="0"/>
              <a:t>Symbole d`abondance de la saison</a:t>
            </a:r>
          </a:p>
          <a:p>
            <a:pPr lvl="2"/>
            <a:r>
              <a:rPr lang="fr-CA" dirty="0"/>
              <a:t>Relier pour plusieurs années avec la fertilité</a:t>
            </a:r>
          </a:p>
          <a:p>
            <a:pPr lvl="1"/>
            <a:r>
              <a:rPr lang="fr-CA" dirty="0"/>
              <a:t>Un lièvre</a:t>
            </a:r>
          </a:p>
          <a:p>
            <a:pPr lvl="1"/>
            <a:r>
              <a:rPr lang="fr-CA" dirty="0"/>
              <a:t>Un enfant ou une femme avec un panier de raisins</a:t>
            </a:r>
          </a:p>
          <a:p>
            <a:pPr lvl="2"/>
            <a:r>
              <a:rPr lang="fr-CA" dirty="0"/>
              <a:t>Symbolise l`hospitalité</a:t>
            </a:r>
          </a:p>
          <a:p>
            <a:pPr lvl="2"/>
            <a:r>
              <a:rPr lang="fr-CA" dirty="0"/>
              <a:t>Symbolise d`abondance de la saison</a:t>
            </a:r>
          </a:p>
          <a:p>
            <a:r>
              <a:rPr lang="fr-CA" dirty="0"/>
              <a:t>Mythologie grecque: consacré à Dionysos – dieu des vendanges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36" y="365125"/>
            <a:ext cx="3240505" cy="215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48" y="3023126"/>
            <a:ext cx="3307882" cy="1653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913222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bg1">
                <a:lumMod val="75000"/>
              </a:schemeClr>
            </a:gs>
            <a:gs pos="70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L`hiver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Représenté par</a:t>
            </a:r>
          </a:p>
          <a:p>
            <a:pPr lvl="1"/>
            <a:r>
              <a:rPr lang="fr-CA" dirty="0"/>
              <a:t>Un arbre dépouillé</a:t>
            </a:r>
          </a:p>
          <a:p>
            <a:pPr lvl="1"/>
            <a:r>
              <a:rPr lang="fr-CA" dirty="0"/>
              <a:t>Flocons de neige</a:t>
            </a:r>
          </a:p>
          <a:p>
            <a:pPr lvl="1"/>
            <a:r>
              <a:rPr lang="fr-CA" dirty="0"/>
              <a:t>Grand feu</a:t>
            </a:r>
          </a:p>
          <a:p>
            <a:pPr lvl="1"/>
            <a:r>
              <a:rPr lang="fr-CA" dirty="0"/>
              <a:t>Canard – associé à Isis, déesse égyptienne de mort</a:t>
            </a:r>
          </a:p>
          <a:p>
            <a:r>
              <a:rPr lang="fr-CA" dirty="0"/>
              <a:t>Mythologie grecque</a:t>
            </a:r>
          </a:p>
          <a:p>
            <a:pPr lvl="1"/>
            <a:r>
              <a:rPr lang="fr-CA" dirty="0"/>
              <a:t>Consacré à Héphaïstos – dieu des arts du feu et des métaux</a:t>
            </a:r>
          </a:p>
          <a:p>
            <a:pPr lvl="1"/>
            <a:r>
              <a:rPr lang="fr-CA" dirty="0"/>
              <a:t>Relier à l`enlèvement de Perséphone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5" y="1909154"/>
            <a:ext cx="3611814" cy="2401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26" y="589625"/>
            <a:ext cx="3916947" cy="22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0900" y="234027"/>
            <a:ext cx="633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C’est quoi l’alchimie?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540302"/>
            <a:ext cx="6883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Originalement de l'Égypte et la restant du monde arabe.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A gagné popularité en Chine et l’Europe durant le moyenne âge.</a:t>
            </a:r>
          </a:p>
          <a:p>
            <a:pPr lvl="8"/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123982"/>
            <a:ext cx="7442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L’étude de changer une matière en autre.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Tu peux ni créer, ni détruit, tu change seulement l’état de la substance.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Transformer des métaux en 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Le processus de la purification.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212090"/>
            <a:ext cx="607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La purification des métaux et l’âme.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81" y="1065322"/>
            <a:ext cx="2650871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4">
                <a:lumMod val="50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08627"/>
            <a:ext cx="633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115" y="319350"/>
            <a:ext cx="633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terre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429" y="1178859"/>
            <a:ext cx="4970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Association comme élément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Associé avec l’hiver.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L’état originale.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Tous vient de la terre, tous retourne à la terre.</a:t>
            </a:r>
          </a:p>
          <a:p>
            <a:pPr marL="1371600" marR="0" lvl="2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naissance et la mort.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429" y="3742790"/>
            <a:ext cx="5629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Dans l’alchimie.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Sèche et froide.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L’état originaux de la substance.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Utiliser pour représenter le cuivre.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Féminine.</a:t>
            </a:r>
          </a:p>
        </p:txBody>
      </p:sp>
      <p:pic>
        <p:nvPicPr>
          <p:cNvPr id="1026" name="Picture 2" descr="Image result for earth element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44" y="436590"/>
            <a:ext cx="4067881" cy="40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fpVr5I83awQ/Ul5XcYHmy3I/AAAAAAAACvU/gh0FTEV38qE/s1600/f10216799a17c9e6d0f3b8dacf6239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301" y="4329952"/>
            <a:ext cx="1799540" cy="23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ild ox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67" y="4449820"/>
            <a:ext cx="2983366" cy="19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04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2503" y="554556"/>
            <a:ext cx="633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L’eau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4642" y="1436914"/>
            <a:ext cx="5702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Association comme élément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Associé avec l’automne.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fluidité, une force que s’arrête jamais.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L’énergie de la vie.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Dans l’alchimie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Moite et froid.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 processus de la purification.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Utiliser pour représenter l’étain.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Féminine. </a:t>
            </a:r>
          </a:p>
        </p:txBody>
      </p:sp>
      <p:pic>
        <p:nvPicPr>
          <p:cNvPr id="2050" name="Picture 2" descr="Image result for water element symbol alch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50" y="619034"/>
            <a:ext cx="3925410" cy="39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ndine drawing mediev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3703989"/>
            <a:ext cx="2026271" cy="292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isces fi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08" y="4152063"/>
            <a:ext cx="2095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7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618</Words>
  <Application>Microsoft Office PowerPoint</Application>
  <PresentationFormat>Widescreen</PresentationFormat>
  <Paragraphs>166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Les quatre saisons, les éléments et l`alchimie</vt:lpstr>
      <vt:lpstr>Les quatre saisons</vt:lpstr>
      <vt:lpstr>Printemps</vt:lpstr>
      <vt:lpstr>L`été</vt:lpstr>
      <vt:lpstr>L`automne</vt:lpstr>
      <vt:lpstr>L`hiver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Bibliographies (photos)</vt:lpstr>
    </vt:vector>
  </TitlesOfParts>
  <Company>Winnipeg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quatre saisons, les éléments et l`alchimie</dc:title>
  <dc:creator>Winnipeg School Division</dc:creator>
  <cp:lastModifiedBy>Natalie Thompson</cp:lastModifiedBy>
  <cp:revision>23</cp:revision>
  <dcterms:created xsi:type="dcterms:W3CDTF">2017-04-10T18:30:31Z</dcterms:created>
  <dcterms:modified xsi:type="dcterms:W3CDTF">2017-04-19T18:21:17Z</dcterms:modified>
</cp:coreProperties>
</file>